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7" r:id="rId8"/>
    <p:sldId id="268" r:id="rId9"/>
    <p:sldId id="264" r:id="rId10"/>
    <p:sldId id="270" r:id="rId11"/>
    <p:sldId id="266" r:id="rId12"/>
    <p:sldId id="271" r:id="rId13"/>
    <p:sldId id="265" r:id="rId14"/>
    <p:sldId id="272" r:id="rId15"/>
    <p:sldId id="263" r:id="rId16"/>
    <p:sldId id="273" r:id="rId17"/>
    <p:sldId id="260" r:id="rId18"/>
    <p:sldId id="281" r:id="rId19"/>
    <p:sldId id="280" r:id="rId20"/>
    <p:sldId id="279" r:id="rId21"/>
    <p:sldId id="278" r:id="rId22"/>
    <p:sldId id="277" r:id="rId23"/>
    <p:sldId id="276" r:id="rId24"/>
    <p:sldId id="275" r:id="rId25"/>
    <p:sldId id="274" r:id="rId26"/>
    <p:sldId id="282" r:id="rId27"/>
    <p:sldId id="283" r:id="rId2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74" autoAdjust="0"/>
    <p:restoredTop sz="94660"/>
  </p:normalViewPr>
  <p:slideViewPr>
    <p:cSldViewPr snapToGrid="0">
      <p:cViewPr>
        <p:scale>
          <a:sx n="109" d="100"/>
          <a:sy n="109" d="100"/>
        </p:scale>
        <p:origin x="2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1611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236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9458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914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692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339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2737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127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80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605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682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361C8-FE47-449C-BED0-5B1868A9EF2D}" type="datetimeFigureOut">
              <a:rPr lang="nl-NL" smtClean="0"/>
              <a:t>03-05-17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DD301-0251-4B99-BA94-6E39B3B353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349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>
                <a:solidFill>
                  <a:prstClr val="white"/>
                </a:solidFill>
              </a:rPr>
              <a:t>      </a:t>
            </a:r>
            <a:r>
              <a:rPr lang="nl-NL" altLang="nl-NL" b="1" dirty="0" smtClean="0">
                <a:solidFill>
                  <a:prstClr val="white"/>
                </a:solidFill>
              </a:rPr>
              <a:t>WELKOM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399" y="1008879"/>
            <a:ext cx="7039926" cy="561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6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2	Open Club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438400" y="1070918"/>
            <a:ext cx="6359611" cy="585361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808027" y="2265920"/>
            <a:ext cx="60510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(1480 m2) &gt; 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(750 m2) &gt; sportzaal + 6 kleedruimtes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(150 m2) &gt; horeca</a:t>
            </a:r>
          </a:p>
        </p:txBody>
      </p:sp>
      <p:sp>
        <p:nvSpPr>
          <p:cNvPr id="2" name="Tekstvak 1"/>
          <p:cNvSpPr txBox="1"/>
          <p:nvPr/>
        </p:nvSpPr>
        <p:spPr>
          <a:xfrm rot="20334442">
            <a:off x="8513004" y="3018750"/>
            <a:ext cx="3270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goed onderwijs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20916665">
            <a:off x="189469" y="2940908"/>
            <a:ext cx="2145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Open Club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 rot="1097312">
            <a:off x="8319690" y="5535827"/>
            <a:ext cx="3649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e</a:t>
            </a:r>
            <a:r>
              <a:rPr lang="nl-NL" sz="3600" dirty="0" smtClean="0"/>
              <a:t>rfgoed en cultuur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319082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3  Open Club incl. maatschappelijke verbinding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438400" y="1070918"/>
            <a:ext cx="6359611" cy="585361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911151" y="2397042"/>
            <a:ext cx="56521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</a:t>
            </a:r>
            <a:b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(1480 m2) &gt; </a:t>
            </a:r>
            <a:b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MFA (750 m2) &gt; </a:t>
            </a:r>
            <a:b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sportzaal + 6 kleedruimtes, MFA (150 m2)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&gt; horeca, incl. dagbesteding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     Moestuin, kinderboerderij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85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3  Open Club incl. maatschappelijke verbinding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438400" y="1070918"/>
            <a:ext cx="6359611" cy="585361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879806" y="2365339"/>
            <a:ext cx="60510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(1480 m2) &gt; 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(750 m2) &gt; sportzaal + 6 kleedruimtes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(150 m2) &gt; horeca, incl. dagbesteding </a:t>
            </a:r>
            <a:b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Moestuin, kinderboerderij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 rot="20334442">
            <a:off x="8509477" y="3476038"/>
            <a:ext cx="3270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goed onderwijs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 rot="1097312">
            <a:off x="8319690" y="5535827"/>
            <a:ext cx="3649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e</a:t>
            </a:r>
            <a:r>
              <a:rPr lang="nl-NL" sz="3600" dirty="0" smtClean="0"/>
              <a:t>rfgoed en cultuur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20916665">
            <a:off x="172994" y="2388973"/>
            <a:ext cx="2145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Open Club</a:t>
            </a:r>
            <a:endParaRPr lang="nl-NL" sz="3600" dirty="0"/>
          </a:p>
        </p:txBody>
      </p:sp>
      <p:sp>
        <p:nvSpPr>
          <p:cNvPr id="2" name="Tekstvak 1"/>
          <p:cNvSpPr txBox="1"/>
          <p:nvPr/>
        </p:nvSpPr>
        <p:spPr>
          <a:xfrm rot="1639241">
            <a:off x="77472" y="4278773"/>
            <a:ext cx="3606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/>
              <a:t>n</a:t>
            </a:r>
            <a:r>
              <a:rPr lang="nl-NL" sz="3600" dirty="0" smtClean="0"/>
              <a:t>atuur en voeding</a:t>
            </a:r>
            <a:endParaRPr lang="nl-NL" sz="3600" dirty="0"/>
          </a:p>
        </p:txBody>
      </p:sp>
      <p:sp>
        <p:nvSpPr>
          <p:cNvPr id="9" name="Tekstvak 8"/>
          <p:cNvSpPr txBox="1"/>
          <p:nvPr/>
        </p:nvSpPr>
        <p:spPr>
          <a:xfrm>
            <a:off x="377390" y="5858992"/>
            <a:ext cx="2502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Talent werkt</a:t>
            </a:r>
            <a:endParaRPr lang="nl-NL" sz="3600" dirty="0"/>
          </a:p>
        </p:txBody>
      </p:sp>
      <p:sp>
        <p:nvSpPr>
          <p:cNvPr id="10" name="Tekstvak 9"/>
          <p:cNvSpPr txBox="1"/>
          <p:nvPr/>
        </p:nvSpPr>
        <p:spPr>
          <a:xfrm rot="1340222">
            <a:off x="8575871" y="1551937"/>
            <a:ext cx="3677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Zorgen voor elkaar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40871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1077218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4  	Open Club incl. maatschappelijke verbinding 			en ondernemerschap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438401" y="1262444"/>
            <a:ext cx="6178378" cy="568680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085700" y="2359720"/>
            <a:ext cx="5152885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</a:t>
            </a:r>
            <a:b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(1480 m2) &gt; </a:t>
            </a:r>
            <a:b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MFA (750 m2) &gt; </a:t>
            </a:r>
            <a:b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sportzaal + 6 kleedruimtes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(150 m2) &gt; horeca, 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incl. dagbesteding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MFA (100 m2)</a:t>
            </a:r>
            <a:b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&gt; ondernemerschap, Moestuin, </a:t>
            </a:r>
          </a:p>
          <a:p>
            <a:r>
              <a:rPr lang="nl-NL" sz="24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          kinderboerderij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nl-NL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1077218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4  	Open Club incl. maatschappelijke verbinding 			en ondernemerschap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164702" y="1262444"/>
            <a:ext cx="7147249" cy="568680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085700" y="2490829"/>
            <a:ext cx="605108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(1480 m2) &gt; 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(750 m2) &gt; sportzaal + 6 kleedruimtes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(150 m2) &gt; horeca, incl. dagbesteding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(100 m2) &gt; ondernemerschap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Moestuin, kinderboerderij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nl-NL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 rot="20916665">
            <a:off x="172994" y="2388973"/>
            <a:ext cx="2145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Open Club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 rot="1639241">
            <a:off x="77472" y="4278773"/>
            <a:ext cx="3606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/>
              <a:t>n</a:t>
            </a:r>
            <a:r>
              <a:rPr lang="nl-NL" sz="3600" dirty="0" smtClean="0"/>
              <a:t>atuur en voeding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>
            <a:off x="377390" y="5858992"/>
            <a:ext cx="2502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Talent werkt</a:t>
            </a:r>
            <a:endParaRPr lang="nl-NL" sz="3600" dirty="0"/>
          </a:p>
        </p:txBody>
      </p:sp>
      <p:sp>
        <p:nvSpPr>
          <p:cNvPr id="9" name="Tekstvak 8"/>
          <p:cNvSpPr txBox="1"/>
          <p:nvPr/>
        </p:nvSpPr>
        <p:spPr>
          <a:xfrm rot="1340222">
            <a:off x="8442501" y="1919811"/>
            <a:ext cx="3677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Zorgen voor elkaar</a:t>
            </a:r>
            <a:endParaRPr lang="nl-NL" sz="3600" dirty="0"/>
          </a:p>
        </p:txBody>
      </p:sp>
      <p:sp>
        <p:nvSpPr>
          <p:cNvPr id="10" name="Tekstvak 9"/>
          <p:cNvSpPr txBox="1"/>
          <p:nvPr/>
        </p:nvSpPr>
        <p:spPr>
          <a:xfrm rot="20334442">
            <a:off x="8509477" y="3476038"/>
            <a:ext cx="3270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goed onderwijs</a:t>
            </a:r>
            <a:endParaRPr lang="nl-NL" sz="3600" dirty="0"/>
          </a:p>
        </p:txBody>
      </p:sp>
      <p:sp>
        <p:nvSpPr>
          <p:cNvPr id="11" name="Tekstvak 10"/>
          <p:cNvSpPr txBox="1"/>
          <p:nvPr/>
        </p:nvSpPr>
        <p:spPr>
          <a:xfrm rot="1097312">
            <a:off x="8319690" y="5535827"/>
            <a:ext cx="3649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e</a:t>
            </a:r>
            <a:r>
              <a:rPr lang="nl-NL" sz="3600" dirty="0" smtClean="0"/>
              <a:t>rfgoed en cultuur</a:t>
            </a:r>
            <a:endParaRPr lang="nl-NL" sz="3600" dirty="0"/>
          </a:p>
        </p:txBody>
      </p:sp>
      <p:sp>
        <p:nvSpPr>
          <p:cNvPr id="2" name="Tekstvak 1"/>
          <p:cNvSpPr txBox="1"/>
          <p:nvPr/>
        </p:nvSpPr>
        <p:spPr>
          <a:xfrm>
            <a:off x="6145411" y="6211669"/>
            <a:ext cx="3605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ondernemerschap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3495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5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1530220" y="1262444"/>
            <a:ext cx="8360229" cy="568680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228895" y="2628519"/>
            <a:ext cx="6051080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(1480 m2) &gt; 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(750 m2) &gt; sportzaal + 6 kleedruimtes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(150 m2) &gt; horeca, incl. dagbesteding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(100 m2) &gt; ondernemerschap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Moestuin, kinderboerderij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i="1" dirty="0" smtClean="0">
                <a:solidFill>
                  <a:schemeClr val="bg1">
                    <a:lumMod val="95000"/>
                  </a:schemeClr>
                </a:solidFill>
              </a:rPr>
              <a:t>Beweegcentrum (750 m2)</a:t>
            </a:r>
          </a:p>
          <a:p>
            <a:endParaRPr lang="nl-NL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71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5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146040" y="1262444"/>
            <a:ext cx="7240555" cy="568680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137532" y="2387631"/>
            <a:ext cx="6051080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(1480 m2) &gt; 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(750 m2) &gt; sportzaal + 6 kleedruimtes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(150 m2) &gt; horeca, incl. dagbesteding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(100 m2) &gt; ondernemerschap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Moestuin, kinderboerderij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ed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i="1" dirty="0" smtClean="0">
                <a:solidFill>
                  <a:schemeClr val="bg1">
                    <a:lumMod val="95000"/>
                  </a:schemeClr>
                </a:solidFill>
              </a:rPr>
              <a:t>          Beweegcentrum (750 m2)</a:t>
            </a:r>
          </a:p>
          <a:p>
            <a:endParaRPr lang="nl-NL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 rot="20916665">
            <a:off x="172994" y="2388973"/>
            <a:ext cx="2145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Open Club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 rot="1639241">
            <a:off x="77472" y="4278773"/>
            <a:ext cx="3606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/>
              <a:t>n</a:t>
            </a:r>
            <a:r>
              <a:rPr lang="nl-NL" sz="3600" dirty="0" smtClean="0"/>
              <a:t>atuur en voeding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>
            <a:off x="377390" y="5858992"/>
            <a:ext cx="2502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Talent werkt</a:t>
            </a:r>
            <a:endParaRPr lang="nl-NL" sz="3600" dirty="0"/>
          </a:p>
        </p:txBody>
      </p:sp>
      <p:sp>
        <p:nvSpPr>
          <p:cNvPr id="9" name="Tekstvak 8"/>
          <p:cNvSpPr txBox="1"/>
          <p:nvPr/>
        </p:nvSpPr>
        <p:spPr>
          <a:xfrm rot="1340222">
            <a:off x="8442501" y="1919811"/>
            <a:ext cx="3677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Zorgen voor elkaar</a:t>
            </a:r>
            <a:endParaRPr lang="nl-NL" sz="3600" dirty="0"/>
          </a:p>
        </p:txBody>
      </p:sp>
      <p:sp>
        <p:nvSpPr>
          <p:cNvPr id="10" name="Tekstvak 9"/>
          <p:cNvSpPr txBox="1"/>
          <p:nvPr/>
        </p:nvSpPr>
        <p:spPr>
          <a:xfrm rot="20334442">
            <a:off x="8509477" y="3476038"/>
            <a:ext cx="3270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goed onderwijs</a:t>
            </a:r>
            <a:endParaRPr lang="nl-NL" sz="3600" dirty="0"/>
          </a:p>
        </p:txBody>
      </p:sp>
      <p:sp>
        <p:nvSpPr>
          <p:cNvPr id="11" name="Tekstvak 10"/>
          <p:cNvSpPr txBox="1"/>
          <p:nvPr/>
        </p:nvSpPr>
        <p:spPr>
          <a:xfrm rot="1097312">
            <a:off x="8319690" y="5535827"/>
            <a:ext cx="3649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e</a:t>
            </a:r>
            <a:r>
              <a:rPr lang="nl-NL" sz="3600" dirty="0" smtClean="0"/>
              <a:t>rfgoed en cultuur</a:t>
            </a:r>
            <a:endParaRPr lang="nl-NL" sz="3600" dirty="0"/>
          </a:p>
        </p:txBody>
      </p:sp>
      <p:sp>
        <p:nvSpPr>
          <p:cNvPr id="2" name="Tekstvak 1"/>
          <p:cNvSpPr txBox="1"/>
          <p:nvPr/>
        </p:nvSpPr>
        <p:spPr>
          <a:xfrm>
            <a:off x="6145411" y="6211669"/>
            <a:ext cx="3605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smtClean="0"/>
              <a:t>ondernemerschap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83829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776" y="123839"/>
            <a:ext cx="9863782" cy="673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6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Scenario -2:  €   4,8 miljoen 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Financiën</a:t>
            </a:r>
            <a:endParaRPr lang="nl-NL" alt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48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Scenario -2:  €   4,8 miljoen </a:t>
            </a:r>
          </a:p>
          <a:p>
            <a:pPr marL="0" indent="0">
              <a:buNone/>
            </a:pPr>
            <a:r>
              <a:rPr lang="nl-NL" dirty="0" smtClean="0"/>
              <a:t>Scenario -1:  €   6,9 miljoen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Financiën</a:t>
            </a:r>
            <a:endParaRPr lang="nl-NL" alt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18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>
                <a:solidFill>
                  <a:prstClr val="white"/>
                </a:solidFill>
              </a:rPr>
              <a:t>      </a:t>
            </a:r>
            <a:r>
              <a:rPr lang="nl-NL" altLang="nl-NL" b="1" dirty="0" smtClean="0">
                <a:solidFill>
                  <a:prstClr val="white"/>
                </a:solidFill>
              </a:rPr>
              <a:t>WELKOM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791" y="766222"/>
            <a:ext cx="8314392" cy="623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9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Scenario -2:  €   4,8 miljoen </a:t>
            </a:r>
          </a:p>
          <a:p>
            <a:pPr marL="0" indent="0">
              <a:buNone/>
            </a:pPr>
            <a:r>
              <a:rPr lang="nl-NL" dirty="0" smtClean="0"/>
              <a:t>Scenario -1:  €   6,9 miljoen</a:t>
            </a:r>
          </a:p>
          <a:p>
            <a:pPr marL="0" indent="0">
              <a:buNone/>
            </a:pPr>
            <a:r>
              <a:rPr lang="nl-NL" dirty="0" smtClean="0"/>
              <a:t>Scenario  0:  €   7,2 miljoen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Financiën</a:t>
            </a:r>
            <a:endParaRPr lang="nl-NL" alt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52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Scenario -2:  €   4,8 miljoen </a:t>
            </a:r>
          </a:p>
          <a:p>
            <a:pPr marL="0" indent="0">
              <a:buNone/>
            </a:pPr>
            <a:r>
              <a:rPr lang="nl-NL" dirty="0" smtClean="0"/>
              <a:t>Scenario -1:  €   6,9 miljoen</a:t>
            </a:r>
          </a:p>
          <a:p>
            <a:pPr marL="0" indent="0">
              <a:buNone/>
            </a:pPr>
            <a:r>
              <a:rPr lang="nl-NL" dirty="0" smtClean="0"/>
              <a:t>Scenario  0:  €   7,2 miljoen</a:t>
            </a:r>
          </a:p>
          <a:p>
            <a:pPr marL="0" indent="0">
              <a:buNone/>
            </a:pPr>
            <a:r>
              <a:rPr lang="nl-NL" dirty="0" smtClean="0"/>
              <a:t>Scenario  1:  €   7,9 miljoen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Financiën</a:t>
            </a:r>
            <a:endParaRPr lang="nl-NL" alt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34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Scenario -2:  €   4,8 miljoen </a:t>
            </a:r>
          </a:p>
          <a:p>
            <a:pPr marL="0" indent="0">
              <a:buNone/>
            </a:pPr>
            <a:r>
              <a:rPr lang="nl-NL" dirty="0" smtClean="0"/>
              <a:t>Scenario -1:  €   6,9 miljoen</a:t>
            </a:r>
          </a:p>
          <a:p>
            <a:pPr marL="0" indent="0">
              <a:buNone/>
            </a:pPr>
            <a:r>
              <a:rPr lang="nl-NL" dirty="0" smtClean="0"/>
              <a:t>Scenario  0:  €   7,2 miljoen</a:t>
            </a:r>
          </a:p>
          <a:p>
            <a:pPr marL="0" indent="0">
              <a:buNone/>
            </a:pPr>
            <a:r>
              <a:rPr lang="nl-NL" dirty="0" smtClean="0"/>
              <a:t>Scenario  1:  €   7,9 miljoen</a:t>
            </a:r>
          </a:p>
          <a:p>
            <a:pPr marL="0" indent="0">
              <a:buNone/>
            </a:pPr>
            <a:r>
              <a:rPr lang="nl-NL" dirty="0" smtClean="0"/>
              <a:t>Scenario  2:  €   9,4 miljoen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Financiën</a:t>
            </a:r>
            <a:endParaRPr lang="nl-NL" alt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23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Scenario -2:  €   4,8 miljoen </a:t>
            </a:r>
          </a:p>
          <a:p>
            <a:pPr marL="0" indent="0">
              <a:buNone/>
            </a:pPr>
            <a:r>
              <a:rPr lang="nl-NL" dirty="0" smtClean="0"/>
              <a:t>Scenario -1:  €   6,9 miljoen</a:t>
            </a:r>
          </a:p>
          <a:p>
            <a:pPr marL="0" indent="0">
              <a:buNone/>
            </a:pPr>
            <a:r>
              <a:rPr lang="nl-NL" dirty="0" smtClean="0"/>
              <a:t>Scenario  0:  €   7,2 miljoen</a:t>
            </a:r>
          </a:p>
          <a:p>
            <a:pPr marL="0" indent="0">
              <a:buNone/>
            </a:pPr>
            <a:r>
              <a:rPr lang="nl-NL" dirty="0" smtClean="0"/>
              <a:t>Scenario  1:  €   7,9 miljoen</a:t>
            </a:r>
          </a:p>
          <a:p>
            <a:pPr marL="0" indent="0">
              <a:buNone/>
            </a:pPr>
            <a:r>
              <a:rPr lang="nl-NL" dirty="0" smtClean="0"/>
              <a:t>Scenario  2:  €   9,4 miljoen</a:t>
            </a:r>
          </a:p>
          <a:p>
            <a:pPr marL="0" indent="0">
              <a:buNone/>
            </a:pPr>
            <a:r>
              <a:rPr lang="nl-NL" dirty="0" smtClean="0"/>
              <a:t>Scenario  3:  €   9,6 miljoen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Financiën</a:t>
            </a:r>
            <a:endParaRPr lang="nl-NL" alt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84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Scenario -2:  €   4,8 miljoen </a:t>
            </a:r>
          </a:p>
          <a:p>
            <a:pPr marL="0" indent="0">
              <a:buNone/>
            </a:pPr>
            <a:r>
              <a:rPr lang="nl-NL" dirty="0" smtClean="0"/>
              <a:t>Scenario -1:  €   6,9 miljoen</a:t>
            </a:r>
          </a:p>
          <a:p>
            <a:pPr marL="0" indent="0">
              <a:buNone/>
            </a:pPr>
            <a:r>
              <a:rPr lang="nl-NL" dirty="0" smtClean="0"/>
              <a:t>Scenario  0:  €   7,2 miljoen</a:t>
            </a:r>
          </a:p>
          <a:p>
            <a:pPr marL="0" indent="0">
              <a:buNone/>
            </a:pPr>
            <a:r>
              <a:rPr lang="nl-NL" dirty="0" smtClean="0"/>
              <a:t>Scenario  1:  €   7,9 miljoen</a:t>
            </a:r>
          </a:p>
          <a:p>
            <a:pPr marL="0" indent="0">
              <a:buNone/>
            </a:pPr>
            <a:r>
              <a:rPr lang="nl-NL" dirty="0" smtClean="0"/>
              <a:t>Scenario  2:  €   9,4 miljoen</a:t>
            </a:r>
          </a:p>
          <a:p>
            <a:pPr marL="0" indent="0">
              <a:buNone/>
            </a:pPr>
            <a:r>
              <a:rPr lang="nl-NL" dirty="0" smtClean="0"/>
              <a:t>Scenario  3:  €   9,6 miljoen</a:t>
            </a:r>
          </a:p>
          <a:p>
            <a:pPr marL="0" indent="0">
              <a:buNone/>
            </a:pPr>
            <a:r>
              <a:rPr lang="nl-NL" dirty="0" smtClean="0"/>
              <a:t>Scenario  4:  €   9,8 miljoen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Financiën</a:t>
            </a:r>
            <a:endParaRPr lang="nl-NL" alt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53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Scenario -2:  €   </a:t>
            </a:r>
            <a:r>
              <a:rPr lang="nl-NL" dirty="0" smtClean="0"/>
              <a:t>4,8 </a:t>
            </a:r>
            <a:r>
              <a:rPr lang="nl-NL" dirty="0" smtClean="0"/>
              <a:t>miljoen </a:t>
            </a:r>
            <a:r>
              <a:rPr lang="nl-NL" dirty="0" smtClean="0"/>
              <a:t>    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Scenario -1:  €   6,9 </a:t>
            </a:r>
            <a:r>
              <a:rPr lang="nl-NL" dirty="0" smtClean="0"/>
              <a:t>miljoen  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Scenario  0:  €   7,2 </a:t>
            </a:r>
            <a:r>
              <a:rPr lang="nl-NL" dirty="0" smtClean="0"/>
              <a:t>miljoen  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Scenario  1:  €   7,9 </a:t>
            </a:r>
            <a:r>
              <a:rPr lang="nl-NL" dirty="0" smtClean="0"/>
              <a:t>miljoen  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Scenario  2:  €   9,4 </a:t>
            </a:r>
            <a:r>
              <a:rPr lang="nl-NL" dirty="0" smtClean="0"/>
              <a:t>miljoen  </a:t>
            </a:r>
          </a:p>
          <a:p>
            <a:pPr marL="0" indent="0">
              <a:buNone/>
            </a:pPr>
            <a:r>
              <a:rPr lang="nl-NL" dirty="0" smtClean="0"/>
              <a:t>Scenario  </a:t>
            </a:r>
            <a:r>
              <a:rPr lang="nl-NL" dirty="0" smtClean="0"/>
              <a:t>3:  €   9,6 </a:t>
            </a:r>
            <a:r>
              <a:rPr lang="nl-NL" dirty="0" smtClean="0"/>
              <a:t>miljoen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Scenario  4:  €   9,8 </a:t>
            </a:r>
            <a:r>
              <a:rPr lang="nl-NL" dirty="0" smtClean="0"/>
              <a:t>miljoen   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Scenario  5:  € 10,8 </a:t>
            </a:r>
            <a:r>
              <a:rPr lang="nl-NL" dirty="0" smtClean="0"/>
              <a:t>miljoen </a:t>
            </a: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Financiën</a:t>
            </a:r>
            <a:endParaRPr lang="nl-NL" alt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7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7364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0" y="2349500"/>
            <a:ext cx="3238500" cy="2159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74" y="2349500"/>
            <a:ext cx="3238500" cy="2159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026" y="2349500"/>
            <a:ext cx="32385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Vragen?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811" y="1904999"/>
            <a:ext cx="2564933" cy="390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03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>
                <a:solidFill>
                  <a:prstClr val="white"/>
                </a:solidFill>
              </a:rPr>
              <a:t>      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103" y="4404255"/>
            <a:ext cx="2798389" cy="220498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568" y="1265887"/>
            <a:ext cx="3743498" cy="26214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758" y="1317127"/>
            <a:ext cx="3804336" cy="253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0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/>
        </p:nvGrpSpPr>
        <p:grpSpPr>
          <a:xfrm>
            <a:off x="833459" y="-836512"/>
            <a:ext cx="10501806" cy="7937527"/>
            <a:chOff x="0" y="0"/>
            <a:chExt cx="6522635" cy="5434248"/>
          </a:xfrm>
        </p:grpSpPr>
        <p:sp>
          <p:nvSpPr>
            <p:cNvPr id="5" name="Ovaal 4"/>
            <p:cNvSpPr/>
            <p:nvPr/>
          </p:nvSpPr>
          <p:spPr>
            <a:xfrm rot="1077908">
              <a:off x="922880" y="837350"/>
              <a:ext cx="5599755" cy="315304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spcAft>
                  <a:spcPts val="0"/>
                </a:spcAft>
              </a:pPr>
              <a:r>
                <a:rPr lang="nl-NL" sz="2400" b="1">
                  <a:solidFill>
                    <a:schemeClr val="accent6">
                      <a:lumMod val="75000"/>
                    </a:schemeClr>
                  </a:solidFill>
                  <a:effectLst/>
                  <a:ea typeface="Calibri" charset="0"/>
                  <a:cs typeface="Times New Roman" charset="0"/>
                </a:rPr>
                <a:t>           </a:t>
              </a:r>
              <a:r>
                <a:rPr lang="nl-NL" sz="2400" b="1">
                  <a:solidFill>
                    <a:schemeClr val="accent6">
                      <a:lumMod val="50000"/>
                    </a:schemeClr>
                  </a:solidFill>
                  <a:effectLst/>
                  <a:ea typeface="Calibri" charset="0"/>
                  <a:cs typeface="Times New Roman" charset="0"/>
                </a:rPr>
                <a:t>BUITENSPORTEN</a:t>
              </a:r>
              <a:endParaRPr lang="nl-NL" sz="2400">
                <a:solidFill>
                  <a:schemeClr val="accent6">
                    <a:lumMod val="50000"/>
                  </a:schemeClr>
                </a:solidFill>
                <a:effectLst/>
                <a:ea typeface="Calibri" charset="0"/>
                <a:cs typeface="Times New Roman" charset="0"/>
              </a:endParaRPr>
            </a:p>
          </p:txBody>
        </p:sp>
        <p:sp>
          <p:nvSpPr>
            <p:cNvPr id="6" name="Ovaal 5"/>
            <p:cNvSpPr/>
            <p:nvPr/>
          </p:nvSpPr>
          <p:spPr>
            <a:xfrm rot="20780803">
              <a:off x="2844681" y="3042029"/>
              <a:ext cx="2171206" cy="1432278"/>
            </a:xfrm>
            <a:prstGeom prst="ellipse">
              <a:avLst/>
            </a:prstGeom>
            <a:solidFill>
              <a:schemeClr val="accent6"/>
            </a:solidFill>
            <a:ln w="254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0"/>
                </a:spcAft>
              </a:pPr>
              <a:r>
                <a:rPr lang="nl-NL" sz="1600">
                  <a:effectLst/>
                  <a:ea typeface="Calibri" charset="0"/>
                  <a:cs typeface="Times New Roman" charset="0"/>
                </a:rPr>
                <a:t>SOCIAAL MAATSCHAPPELIJKE VERBINDING</a:t>
              </a:r>
            </a:p>
          </p:txBody>
        </p:sp>
        <p:sp>
          <p:nvSpPr>
            <p:cNvPr id="7" name="Afgeronde rechthoek 6"/>
            <p:cNvSpPr/>
            <p:nvPr/>
          </p:nvSpPr>
          <p:spPr>
            <a:xfrm rot="21043138">
              <a:off x="1672460" y="1043539"/>
              <a:ext cx="1996382" cy="1501038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0"/>
                </a:spcAft>
              </a:pPr>
              <a:r>
                <a:rPr lang="nl-NL" sz="1600">
                  <a:solidFill>
                    <a:schemeClr val="tx2"/>
                  </a:solidFill>
                  <a:effectLst/>
                  <a:ea typeface="Calibri" charset="0"/>
                  <a:cs typeface="Times New Roman" charset="0"/>
                </a:rPr>
                <a:t>BEWEGINGSCENTRUM / </a:t>
              </a:r>
            </a:p>
            <a:p>
              <a:pPr algn="ctr">
                <a:spcAft>
                  <a:spcPts val="0"/>
                </a:spcAft>
              </a:pPr>
              <a:r>
                <a:rPr lang="nl-NL" sz="1600">
                  <a:solidFill>
                    <a:schemeClr val="tx2"/>
                  </a:solidFill>
                  <a:effectLst/>
                  <a:ea typeface="Calibri" charset="0"/>
                  <a:cs typeface="Times New Roman" charset="0"/>
                </a:rPr>
                <a:t>MULTISTUDIO</a:t>
              </a:r>
            </a:p>
          </p:txBody>
        </p:sp>
        <p:sp>
          <p:nvSpPr>
            <p:cNvPr id="8" name="Ovaal 7"/>
            <p:cNvSpPr/>
            <p:nvPr/>
          </p:nvSpPr>
          <p:spPr>
            <a:xfrm rot="1435986">
              <a:off x="1407735" y="3718211"/>
              <a:ext cx="2502575" cy="171603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0"/>
                </a:spcAft>
              </a:pPr>
              <a:r>
                <a:rPr lang="nl-NL" sz="1800" b="1">
                  <a:effectLst/>
                  <a:ea typeface="Calibri" charset="0"/>
                  <a:cs typeface="Times New Roman" charset="0"/>
                </a:rPr>
                <a:t>COMPLEMENTAIR </a:t>
              </a:r>
            </a:p>
            <a:p>
              <a:pPr algn="ctr">
                <a:spcAft>
                  <a:spcPts val="0"/>
                </a:spcAft>
              </a:pPr>
              <a:r>
                <a:rPr lang="nl-NL" sz="1800" b="1">
                  <a:effectLst/>
                  <a:ea typeface="Calibri" charset="0"/>
                  <a:cs typeface="Times New Roman" charset="0"/>
                </a:rPr>
                <a:t>SOCIAAL</a:t>
              </a:r>
            </a:p>
            <a:p>
              <a:pPr algn="ctr">
                <a:spcAft>
                  <a:spcPts val="0"/>
                </a:spcAft>
              </a:pPr>
              <a:r>
                <a:rPr lang="nl-NL" sz="1800" b="1">
                  <a:effectLst/>
                  <a:ea typeface="Calibri" charset="0"/>
                  <a:cs typeface="Times New Roman" charset="0"/>
                </a:rPr>
                <a:t>ONDERNEMERSCHAP</a:t>
              </a:r>
            </a:p>
          </p:txBody>
        </p:sp>
        <p:sp>
          <p:nvSpPr>
            <p:cNvPr id="9" name="Afgeronde rechthoek 8"/>
            <p:cNvSpPr/>
            <p:nvPr/>
          </p:nvSpPr>
          <p:spPr>
            <a:xfrm>
              <a:off x="0" y="2093254"/>
              <a:ext cx="2148898" cy="200650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0"/>
                </a:spcAft>
              </a:pPr>
              <a:r>
                <a:rPr lang="nl-NL" sz="2000" b="1">
                  <a:solidFill>
                    <a:schemeClr val="accent2">
                      <a:lumMod val="75000"/>
                    </a:schemeClr>
                  </a:solidFill>
                  <a:effectLst/>
                  <a:ea typeface="Calibri" charset="0"/>
                  <a:cs typeface="Times New Roman" charset="0"/>
                </a:rPr>
                <a:t>KINDCENTRUM</a:t>
              </a:r>
              <a:endParaRPr lang="nl-NL" sz="2000">
                <a:solidFill>
                  <a:schemeClr val="accent2">
                    <a:lumMod val="75000"/>
                  </a:schemeClr>
                </a:solidFill>
                <a:effectLst/>
                <a:ea typeface="Calibri" charset="0"/>
                <a:cs typeface="Times New Roman" charset="0"/>
              </a:endParaRPr>
            </a:p>
            <a:p>
              <a:pPr marL="342900" lvl="0" indent="-342900">
                <a:spcAft>
                  <a:spcPts val="0"/>
                </a:spcAft>
                <a:buFont typeface="Symbol" charset="2"/>
                <a:buChar char=""/>
              </a:pPr>
              <a:r>
                <a:rPr lang="nl-NL" sz="2000">
                  <a:solidFill>
                    <a:schemeClr val="accent2">
                      <a:lumMod val="75000"/>
                    </a:schemeClr>
                  </a:solidFill>
                  <a:effectLst/>
                  <a:ea typeface="Calibri" charset="0"/>
                  <a:cs typeface="Times New Roman" charset="0"/>
                </a:rPr>
                <a:t>School</a:t>
              </a:r>
            </a:p>
            <a:p>
              <a:pPr marL="342900" lvl="0" indent="-342900">
                <a:spcAft>
                  <a:spcPts val="0"/>
                </a:spcAft>
                <a:buFont typeface="Symbol" charset="2"/>
                <a:buChar char=""/>
              </a:pPr>
              <a:r>
                <a:rPr lang="nl-NL" sz="2000">
                  <a:solidFill>
                    <a:schemeClr val="accent2">
                      <a:lumMod val="75000"/>
                    </a:schemeClr>
                  </a:solidFill>
                  <a:effectLst/>
                  <a:ea typeface="Calibri" charset="0"/>
                  <a:cs typeface="Times New Roman" charset="0"/>
                </a:rPr>
                <a:t>BSO</a:t>
              </a:r>
            </a:p>
            <a:p>
              <a:pPr marL="342900" lvl="0" indent="-342900">
                <a:spcAft>
                  <a:spcPts val="0"/>
                </a:spcAft>
                <a:buFont typeface="Symbol" charset="2"/>
                <a:buChar char=""/>
              </a:pPr>
              <a:r>
                <a:rPr lang="nl-NL" sz="2000">
                  <a:solidFill>
                    <a:schemeClr val="accent2">
                      <a:lumMod val="75000"/>
                    </a:schemeClr>
                  </a:solidFill>
                  <a:effectLst/>
                  <a:ea typeface="Calibri" charset="0"/>
                  <a:cs typeface="Times New Roman" charset="0"/>
                </a:rPr>
                <a:t>Bibliotheek</a:t>
              </a:r>
            </a:p>
            <a:p>
              <a:pPr marL="342900" lvl="0" indent="-342900">
                <a:spcAft>
                  <a:spcPts val="0"/>
                </a:spcAft>
                <a:buFont typeface="Symbol" charset="2"/>
                <a:buChar char=""/>
              </a:pPr>
              <a:r>
                <a:rPr lang="nl-NL" sz="2000">
                  <a:solidFill>
                    <a:schemeClr val="accent2">
                      <a:lumMod val="75000"/>
                    </a:schemeClr>
                  </a:solidFill>
                  <a:effectLst/>
                  <a:ea typeface="Calibri" charset="0"/>
                  <a:cs typeface="Times New Roman" charset="0"/>
                </a:rPr>
                <a:t>Peuterspeelzaal</a:t>
              </a:r>
            </a:p>
          </p:txBody>
        </p:sp>
        <p:sp>
          <p:nvSpPr>
            <p:cNvPr id="10" name="Hart 9"/>
            <p:cNvSpPr/>
            <p:nvPr/>
          </p:nvSpPr>
          <p:spPr>
            <a:xfrm>
              <a:off x="1313048" y="2068494"/>
              <a:ext cx="2546608" cy="2115370"/>
            </a:xfrm>
            <a:prstGeom prst="hear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0"/>
                </a:spcAft>
              </a:pPr>
              <a:r>
                <a:rPr lang="nl-NL" sz="2400">
                  <a:solidFill>
                    <a:srgbClr val="C00000"/>
                  </a:solidFill>
                  <a:effectLst/>
                  <a:ea typeface="Calibri" charset="0"/>
                  <a:cs typeface="Times New Roman" charset="0"/>
                </a:rPr>
                <a:t>MULTIFUNCTIONELE </a:t>
              </a:r>
            </a:p>
            <a:p>
              <a:pPr algn="ctr">
                <a:spcAft>
                  <a:spcPts val="0"/>
                </a:spcAft>
              </a:pPr>
              <a:r>
                <a:rPr lang="nl-NL" sz="2400">
                  <a:solidFill>
                    <a:srgbClr val="C00000"/>
                  </a:solidFill>
                  <a:effectLst/>
                  <a:ea typeface="Calibri" charset="0"/>
                  <a:cs typeface="Times New Roman" charset="0"/>
                </a:rPr>
                <a:t>ACCOMMODATIE</a:t>
              </a:r>
            </a:p>
          </p:txBody>
        </p:sp>
        <p:sp>
          <p:nvSpPr>
            <p:cNvPr id="11" name="Pijl links 11"/>
            <p:cNvSpPr/>
            <p:nvPr/>
          </p:nvSpPr>
          <p:spPr>
            <a:xfrm rot="7668656">
              <a:off x="2522470" y="1074066"/>
              <a:ext cx="3080994" cy="932861"/>
            </a:xfrm>
            <a:prstGeom prst="rightArrow">
              <a:avLst>
                <a:gd name="adj1" fmla="val 48932"/>
                <a:gd name="adj2" fmla="val 99861"/>
              </a:avLst>
            </a:prstGeom>
            <a:solidFill>
              <a:srgbClr val="FF0000"/>
            </a:solidFill>
            <a:ln w="25400">
              <a:solidFill>
                <a:srgbClr val="C00000"/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  <a:scene3d>
                <a:camera prst="orthographicFront">
                  <a:rot lat="0" lon="0" rev="10800000"/>
                </a:camera>
                <a:lightRig rig="threePt" dir="t"/>
              </a:scene3d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0"/>
                </a:spcAft>
              </a:pPr>
              <a:r>
                <a:rPr lang="nl-NL" sz="1800" b="1">
                  <a:solidFill>
                    <a:srgbClr val="FBE5D6"/>
                  </a:solidFill>
                  <a:effectLst/>
                  <a:ea typeface="Calibri" charset="0"/>
                  <a:cs typeface="Times New Roman" charset="0"/>
                </a:rPr>
                <a:t>PROFESSIONEEL </a:t>
              </a:r>
              <a:endParaRPr lang="nl-NL" sz="1800" b="1">
                <a:effectLst/>
                <a:ea typeface="Calibri" charset="0"/>
                <a:cs typeface="Times New Roman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nl-NL" sz="1800" b="1">
                  <a:solidFill>
                    <a:srgbClr val="FBE5D6"/>
                  </a:solidFill>
                  <a:effectLst/>
                  <a:ea typeface="Calibri" charset="0"/>
                  <a:cs typeface="Times New Roman" charset="0"/>
                </a:rPr>
                <a:t>KANTINEBEHEER</a:t>
              </a:r>
              <a:endParaRPr lang="nl-NL" sz="1800" b="1">
                <a:effectLst/>
                <a:ea typeface="Calibri" charset="0"/>
                <a:cs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662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-2             Renovatie school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533650" y="1120377"/>
            <a:ext cx="6359611" cy="5853619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2842181" y="2846857"/>
            <a:ext cx="60510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Renovatie school (incl. tijdelijke huisvesting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Nieuwbouw gymzaal (238 m2)</a:t>
            </a:r>
            <a:endParaRPr lang="nl-NL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6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-1                </a:t>
            </a:r>
            <a:r>
              <a:rPr lang="nl-NL" altLang="nl-NL" b="1" dirty="0" err="1" smtClean="0">
                <a:solidFill>
                  <a:prstClr val="white"/>
                </a:solidFill>
              </a:rPr>
              <a:t>Kindcentrum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343150" y="1102573"/>
            <a:ext cx="6359611" cy="585361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651681" y="2784242"/>
            <a:ext cx="60510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(1580 m2) &gt; 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nl-NL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09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 0	   </a:t>
            </a:r>
            <a:r>
              <a:rPr lang="nl-NL" altLang="nl-NL" b="1" dirty="0" err="1" smtClean="0">
                <a:solidFill>
                  <a:prstClr val="white"/>
                </a:solidFill>
              </a:rPr>
              <a:t>Kindcentrum</a:t>
            </a:r>
            <a:r>
              <a:rPr lang="nl-NL" altLang="nl-NL" b="1" dirty="0" smtClean="0">
                <a:solidFill>
                  <a:prstClr val="white"/>
                </a:solidFill>
              </a:rPr>
              <a:t> + gymzaal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438400" y="1070918"/>
            <a:ext cx="6359611" cy="585361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746931" y="2705065"/>
            <a:ext cx="60510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(1580 m2) &gt; 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Gymzaal (238 m2)</a:t>
            </a:r>
          </a:p>
          <a:p>
            <a:endParaRPr lang="nl-NL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55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1	</a:t>
            </a:r>
            <a:r>
              <a:rPr lang="nl-NL" altLang="nl-NL" b="1" dirty="0" err="1" smtClean="0">
                <a:solidFill>
                  <a:prstClr val="white"/>
                </a:solidFill>
              </a:rPr>
              <a:t>Kindcentrum</a:t>
            </a:r>
            <a:r>
              <a:rPr lang="nl-NL" altLang="nl-NL" b="1" dirty="0" smtClean="0">
                <a:solidFill>
                  <a:prstClr val="white"/>
                </a:solidFill>
              </a:rPr>
              <a:t> + MFA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438400" y="1070918"/>
            <a:ext cx="6359611" cy="585361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746931" y="2797398"/>
            <a:ext cx="60510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(1580 m2) &gt; 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endParaRPr lang="nl-NL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MFA (600 m2) &gt; sportzaal + 2 kleedruimtes</a:t>
            </a:r>
          </a:p>
        </p:txBody>
      </p:sp>
    </p:spTree>
    <p:extLst>
      <p:ext uri="{BB962C8B-B14F-4D97-AF65-F5344CB8AC3E}">
        <p14:creationId xmlns:p14="http://schemas.microsoft.com/office/powerpoint/2010/main" val="237386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" y="181447"/>
            <a:ext cx="11734800" cy="584775"/>
          </a:xfrm>
          <a:prstGeom prst="rect">
            <a:avLst/>
          </a:prstGeom>
          <a:gradFill rotWithShape="1">
            <a:gsLst>
              <a:gs pos="0">
                <a:srgbClr val="FF7F1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 smtClean="0">
                <a:solidFill>
                  <a:prstClr val="white"/>
                </a:solidFill>
              </a:rPr>
              <a:t>Scenario 2	Open Club</a:t>
            </a:r>
            <a:endParaRPr lang="nl-NL" altLang="nl-NL" dirty="0">
              <a:solidFill>
                <a:prstClr val="black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8570" r="16968" b="6746"/>
          <a:stretch/>
        </p:blipFill>
        <p:spPr>
          <a:xfrm>
            <a:off x="2438400" y="1070918"/>
            <a:ext cx="6359611" cy="5853619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571858" y="2574712"/>
            <a:ext cx="60926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Voetbalvelden (1 kunstgrasveld / 1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wetraveld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Kindcentrum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(1480 m2) &gt; school, </a:t>
            </a:r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bso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</a:p>
          <a:p>
            <a:r>
              <a:rPr lang="nl-NL" sz="2400" b="1" dirty="0" err="1" smtClean="0">
                <a:solidFill>
                  <a:schemeClr val="bg1">
                    <a:lumMod val="95000"/>
                  </a:schemeClr>
                </a:solidFill>
              </a:rPr>
              <a:t>Psz</a:t>
            </a:r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MFA (750 m2) &gt; sportzaal + 6 kleedruimtes</a:t>
            </a:r>
          </a:p>
          <a:p>
            <a:r>
              <a:rPr lang="nl-NL" sz="2400" b="1" dirty="0" smtClean="0">
                <a:solidFill>
                  <a:schemeClr val="bg1">
                    <a:lumMod val="95000"/>
                  </a:schemeClr>
                </a:solidFill>
              </a:rPr>
              <a:t>         MFA (150 m2) &gt; horeca</a:t>
            </a:r>
          </a:p>
        </p:txBody>
      </p:sp>
    </p:spTree>
    <p:extLst>
      <p:ext uri="{BB962C8B-B14F-4D97-AF65-F5344CB8AC3E}">
        <p14:creationId xmlns:p14="http://schemas.microsoft.com/office/powerpoint/2010/main" val="101535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744</Words>
  <Application>Microsoft Macintosh PowerPoint</Application>
  <PresentationFormat>Breedbeeld</PresentationFormat>
  <Paragraphs>149</Paragraphs>
  <Slides>27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Symbol</vt:lpstr>
      <vt:lpstr>Times New Roman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ICT-Services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Proemeren, Veronique van (Voerendaal)</dc:creator>
  <cp:lastModifiedBy>Jo Heusschen</cp:lastModifiedBy>
  <cp:revision>11</cp:revision>
  <dcterms:created xsi:type="dcterms:W3CDTF">2017-04-10T08:03:49Z</dcterms:created>
  <dcterms:modified xsi:type="dcterms:W3CDTF">2017-05-03T12:29:56Z</dcterms:modified>
</cp:coreProperties>
</file>