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4" r:id="rId10"/>
    <p:sldId id="270" r:id="rId11"/>
    <p:sldId id="266" r:id="rId12"/>
    <p:sldId id="271" r:id="rId13"/>
    <p:sldId id="265" r:id="rId14"/>
    <p:sldId id="272" r:id="rId15"/>
    <p:sldId id="263" r:id="rId16"/>
    <p:sldId id="273" r:id="rId17"/>
    <p:sldId id="260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82" r:id="rId27"/>
    <p:sldId id="28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4" autoAdjust="0"/>
    <p:restoredTop sz="94660"/>
  </p:normalViewPr>
  <p:slideViewPr>
    <p:cSldViewPr snapToGrid="0">
      <p:cViewPr>
        <p:scale>
          <a:sx n="109" d="100"/>
          <a:sy n="109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6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3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45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14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92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39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7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27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0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05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82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61C8-FE47-449C-BED0-5B1868A9EF2D}" type="datetimeFigureOut">
              <a:rPr lang="nl-NL" smtClean="0"/>
              <a:t>03-05-17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D301-0251-4B99-BA94-6E39B3B35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3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prstClr val="white"/>
                </a:solidFill>
              </a:rPr>
              <a:t>      </a:t>
            </a:r>
            <a:r>
              <a:rPr lang="nl-NL" altLang="nl-NL" b="1" dirty="0" smtClean="0">
                <a:solidFill>
                  <a:prstClr val="white"/>
                </a:solidFill>
              </a:rPr>
              <a:t>WELKOM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99" y="1008879"/>
            <a:ext cx="7039926" cy="56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2	Open Club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08027" y="2265920"/>
            <a:ext cx="6051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</a:t>
            </a:r>
          </a:p>
        </p:txBody>
      </p:sp>
      <p:sp>
        <p:nvSpPr>
          <p:cNvPr id="2" name="Tekstvak 1"/>
          <p:cNvSpPr txBox="1"/>
          <p:nvPr/>
        </p:nvSpPr>
        <p:spPr>
          <a:xfrm rot="20334442">
            <a:off x="8513004" y="3018750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goed onderwijs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20916665">
            <a:off x="189469" y="2940908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Open Club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 rot="1097312">
            <a:off x="8319690" y="5535827"/>
            <a:ext cx="36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</a:t>
            </a:r>
            <a:r>
              <a:rPr lang="nl-NL" sz="3600" dirty="0" smtClean="0"/>
              <a:t>rfgoed en cultuur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90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3  Open Club incl. maatschappelijke verbinding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11151" y="2397042"/>
            <a:ext cx="5652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MFA (750 m2) &gt;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sportzaal + 6 kleedruimtes, MFA (150 m2)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&gt; horeca, incl. dagbesteding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     Moestuin,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3  Open Club incl. maatschappelijke verbinding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79806" y="2365339"/>
            <a:ext cx="6051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horeca, incl. dagbesteding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Moestuin,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20334442">
            <a:off x="8509477" y="3476038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goed onderwijs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 rot="1097312">
            <a:off x="8319690" y="5535827"/>
            <a:ext cx="36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</a:t>
            </a:r>
            <a:r>
              <a:rPr lang="nl-NL" sz="3600" dirty="0" smtClean="0"/>
              <a:t>rfgoed en cultuur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20916665">
            <a:off x="172994" y="2388973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Open Club</a:t>
            </a:r>
            <a:endParaRPr lang="nl-NL" sz="3600" dirty="0"/>
          </a:p>
        </p:txBody>
      </p:sp>
      <p:sp>
        <p:nvSpPr>
          <p:cNvPr id="2" name="Tekstvak 1"/>
          <p:cNvSpPr txBox="1"/>
          <p:nvPr/>
        </p:nvSpPr>
        <p:spPr>
          <a:xfrm rot="1639241">
            <a:off x="77472" y="4278773"/>
            <a:ext cx="360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n</a:t>
            </a:r>
            <a:r>
              <a:rPr lang="nl-NL" sz="3600" dirty="0" smtClean="0"/>
              <a:t>atuur en voeding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377390" y="5858992"/>
            <a:ext cx="25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Talent werkt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 rot="1340222">
            <a:off x="8575871" y="1551937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Zorgen voor elkaar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4087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1077218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4  	Open Club incl. maatschappelijke verbinding 			en ondernemerschap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1" y="1262444"/>
            <a:ext cx="6178378" cy="568680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85700" y="2359720"/>
            <a:ext cx="515288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MFA (750 m2) &gt; 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horeca, 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incl. dagbesteding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MFA (100 m2)</a:t>
            </a:r>
            <a:b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&gt; ondernemerschap, Moestuin, </a:t>
            </a:r>
          </a:p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         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1077218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4  	Open Club incl. maatschappelijke verbinding 			en ondernemerschap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164702" y="1262444"/>
            <a:ext cx="7147249" cy="568680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85700" y="2490829"/>
            <a:ext cx="60510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horeca, incl. dagbesteding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(100 m2) &gt; ondernemerschap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Moestuin,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20916665">
            <a:off x="172994" y="2388973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Open Club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 rot="1639241">
            <a:off x="77472" y="4278773"/>
            <a:ext cx="360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n</a:t>
            </a:r>
            <a:r>
              <a:rPr lang="nl-NL" sz="3600" dirty="0" smtClean="0"/>
              <a:t>atuur en voeding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377390" y="5858992"/>
            <a:ext cx="25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Talent werkt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 rot="1340222">
            <a:off x="8442501" y="1919811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Zorgen voor elkaar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 rot="20334442">
            <a:off x="8509477" y="3476038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goed onderwijs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 rot="1097312">
            <a:off x="8319690" y="5535827"/>
            <a:ext cx="36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</a:t>
            </a:r>
            <a:r>
              <a:rPr lang="nl-NL" sz="3600" dirty="0" smtClean="0"/>
              <a:t>rfgoed en cultuur</a:t>
            </a:r>
            <a:endParaRPr lang="nl-NL" sz="3600" dirty="0"/>
          </a:p>
        </p:txBody>
      </p:sp>
      <p:sp>
        <p:nvSpPr>
          <p:cNvPr id="2" name="Tekstvak 1"/>
          <p:cNvSpPr txBox="1"/>
          <p:nvPr/>
        </p:nvSpPr>
        <p:spPr>
          <a:xfrm>
            <a:off x="6145411" y="6211669"/>
            <a:ext cx="360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ondernemerschap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95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5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1530220" y="1262444"/>
            <a:ext cx="8360229" cy="568680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28895" y="2628519"/>
            <a:ext cx="605108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horeca, incl. dagbesteding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(100 m2) &gt; ondernemerschap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Moestuin,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i="1" dirty="0" smtClean="0">
                <a:solidFill>
                  <a:schemeClr val="bg1">
                    <a:lumMod val="95000"/>
                  </a:schemeClr>
                </a:solidFill>
              </a:rPr>
              <a:t>Beweegcentrum (750 m2)</a:t>
            </a: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5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146040" y="1262444"/>
            <a:ext cx="7240555" cy="568680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37532" y="2387631"/>
            <a:ext cx="605108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(150 m2) &gt; horeca, incl. dagbesteding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(100 m2) &gt; ondernemerschap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Moestuin, kinderboerderij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ed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i="1" dirty="0" smtClean="0">
                <a:solidFill>
                  <a:schemeClr val="bg1">
                    <a:lumMod val="95000"/>
                  </a:schemeClr>
                </a:solidFill>
              </a:rPr>
              <a:t>          Beweegcentrum (750 m2)</a:t>
            </a: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20916665">
            <a:off x="172994" y="2388973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Open Club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 rot="1639241">
            <a:off x="77472" y="4278773"/>
            <a:ext cx="360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n</a:t>
            </a:r>
            <a:r>
              <a:rPr lang="nl-NL" sz="3600" dirty="0" smtClean="0"/>
              <a:t>atuur en voeding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377390" y="5858992"/>
            <a:ext cx="250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Talent werkt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 rot="1340222">
            <a:off x="8442501" y="1919811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Zorgen voor elkaar</a:t>
            </a:r>
            <a:endParaRPr lang="nl-NL" sz="3600" dirty="0"/>
          </a:p>
        </p:txBody>
      </p:sp>
      <p:sp>
        <p:nvSpPr>
          <p:cNvPr id="10" name="Tekstvak 9"/>
          <p:cNvSpPr txBox="1"/>
          <p:nvPr/>
        </p:nvSpPr>
        <p:spPr>
          <a:xfrm rot="20334442">
            <a:off x="8509477" y="3476038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goed onderwijs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 rot="1097312">
            <a:off x="8319690" y="5535827"/>
            <a:ext cx="364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</a:t>
            </a:r>
            <a:r>
              <a:rPr lang="nl-NL" sz="3600" dirty="0" smtClean="0"/>
              <a:t>rfgoed en cultuur</a:t>
            </a:r>
            <a:endParaRPr lang="nl-NL" sz="3600" dirty="0"/>
          </a:p>
        </p:txBody>
      </p:sp>
      <p:sp>
        <p:nvSpPr>
          <p:cNvPr id="2" name="Tekstvak 1"/>
          <p:cNvSpPr txBox="1"/>
          <p:nvPr/>
        </p:nvSpPr>
        <p:spPr>
          <a:xfrm>
            <a:off x="6145411" y="6211669"/>
            <a:ext cx="360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ondernemerschap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382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76" y="123839"/>
            <a:ext cx="9863782" cy="67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prstClr val="white"/>
                </a:solidFill>
              </a:rPr>
              <a:t>      </a:t>
            </a:r>
            <a:r>
              <a:rPr lang="nl-NL" altLang="nl-NL" b="1" dirty="0" smtClean="0">
                <a:solidFill>
                  <a:prstClr val="white"/>
                </a:solidFill>
              </a:rPr>
              <a:t>WELKOM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91" y="766222"/>
            <a:ext cx="8314392" cy="62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r>
              <a:rPr lang="nl-NL" dirty="0" smtClean="0"/>
              <a:t>Scenario  0:  €   7,2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r>
              <a:rPr lang="nl-NL" dirty="0" smtClean="0"/>
              <a:t>Scenario  0:  €   7,2 miljoen</a:t>
            </a:r>
          </a:p>
          <a:p>
            <a:pPr marL="0" indent="0">
              <a:buNone/>
            </a:pPr>
            <a:r>
              <a:rPr lang="nl-NL" dirty="0" smtClean="0"/>
              <a:t>Scenario  1:  €   7,9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r>
              <a:rPr lang="nl-NL" dirty="0" smtClean="0"/>
              <a:t>Scenario  0:  €   7,2 miljoen</a:t>
            </a:r>
          </a:p>
          <a:p>
            <a:pPr marL="0" indent="0">
              <a:buNone/>
            </a:pPr>
            <a:r>
              <a:rPr lang="nl-NL" dirty="0" smtClean="0"/>
              <a:t>Scenario  1:  €   7,9 miljoen</a:t>
            </a:r>
          </a:p>
          <a:p>
            <a:pPr marL="0" indent="0">
              <a:buNone/>
            </a:pPr>
            <a:r>
              <a:rPr lang="nl-NL" dirty="0" smtClean="0"/>
              <a:t>Scenario  2:  €   9,4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r>
              <a:rPr lang="nl-NL" dirty="0" smtClean="0"/>
              <a:t>Scenario  0:  €   7,2 miljoen</a:t>
            </a:r>
          </a:p>
          <a:p>
            <a:pPr marL="0" indent="0">
              <a:buNone/>
            </a:pPr>
            <a:r>
              <a:rPr lang="nl-NL" dirty="0" smtClean="0"/>
              <a:t>Scenario  1:  €   7,9 miljoen</a:t>
            </a:r>
          </a:p>
          <a:p>
            <a:pPr marL="0" indent="0">
              <a:buNone/>
            </a:pPr>
            <a:r>
              <a:rPr lang="nl-NL" dirty="0" smtClean="0"/>
              <a:t>Scenario  2:  €   9,4 miljoen</a:t>
            </a:r>
          </a:p>
          <a:p>
            <a:pPr marL="0" indent="0">
              <a:buNone/>
            </a:pPr>
            <a:r>
              <a:rPr lang="nl-NL" dirty="0" smtClean="0"/>
              <a:t>Scenario  3:  €   9,6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Scenario -2:  €   4,8 miljoen </a:t>
            </a:r>
          </a:p>
          <a:p>
            <a:pPr marL="0" indent="0">
              <a:buNone/>
            </a:pPr>
            <a:r>
              <a:rPr lang="nl-NL" dirty="0" smtClean="0"/>
              <a:t>Scenario -1:  €   6,9 miljoen</a:t>
            </a:r>
          </a:p>
          <a:p>
            <a:pPr marL="0" indent="0">
              <a:buNone/>
            </a:pPr>
            <a:r>
              <a:rPr lang="nl-NL" dirty="0" smtClean="0"/>
              <a:t>Scenario  0:  €   7,2 miljoen</a:t>
            </a:r>
          </a:p>
          <a:p>
            <a:pPr marL="0" indent="0">
              <a:buNone/>
            </a:pPr>
            <a:r>
              <a:rPr lang="nl-NL" dirty="0" smtClean="0"/>
              <a:t>Scenario  1:  €   7,9 miljoen</a:t>
            </a:r>
          </a:p>
          <a:p>
            <a:pPr marL="0" indent="0">
              <a:buNone/>
            </a:pPr>
            <a:r>
              <a:rPr lang="nl-NL" dirty="0" smtClean="0"/>
              <a:t>Scenario  2:  €   9,4 miljoen</a:t>
            </a:r>
          </a:p>
          <a:p>
            <a:pPr marL="0" indent="0">
              <a:buNone/>
            </a:pPr>
            <a:r>
              <a:rPr lang="nl-NL" dirty="0" smtClean="0"/>
              <a:t>Scenario  3:  €   9,6 miljoen</a:t>
            </a:r>
          </a:p>
          <a:p>
            <a:pPr marL="0" indent="0">
              <a:buNone/>
            </a:pPr>
            <a:r>
              <a:rPr lang="nl-NL" dirty="0" smtClean="0"/>
              <a:t>Scenario  4:  €   9,8 miljoen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Scenario -2:  €   </a:t>
            </a:r>
            <a:r>
              <a:rPr lang="nl-NL" dirty="0" smtClean="0"/>
              <a:t>4,8 </a:t>
            </a:r>
            <a:r>
              <a:rPr lang="nl-NL" dirty="0" smtClean="0"/>
              <a:t>miljoen </a:t>
            </a:r>
            <a:r>
              <a:rPr lang="nl-NL" dirty="0" smtClean="0"/>
              <a:t>  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-1:  €   6,9 </a:t>
            </a:r>
            <a:r>
              <a:rPr lang="nl-NL" dirty="0" smtClean="0"/>
              <a:t>miljoen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 0:  €   7,2 </a:t>
            </a:r>
            <a:r>
              <a:rPr lang="nl-NL" dirty="0" smtClean="0"/>
              <a:t>miljoen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 1:  €   7,9 </a:t>
            </a:r>
            <a:r>
              <a:rPr lang="nl-NL" dirty="0" smtClean="0"/>
              <a:t>miljoen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 2:  €   9,4 </a:t>
            </a:r>
            <a:r>
              <a:rPr lang="nl-NL" dirty="0" smtClean="0"/>
              <a:t>miljoen  </a:t>
            </a:r>
          </a:p>
          <a:p>
            <a:pPr marL="0" indent="0">
              <a:buNone/>
            </a:pPr>
            <a:r>
              <a:rPr lang="nl-NL" dirty="0" smtClean="0"/>
              <a:t>Scenario  </a:t>
            </a:r>
            <a:r>
              <a:rPr lang="nl-NL" dirty="0" smtClean="0"/>
              <a:t>3:  €   9,6 </a:t>
            </a:r>
            <a:r>
              <a:rPr lang="nl-NL" dirty="0" smtClean="0"/>
              <a:t>miljoen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 4:  €   9,8 </a:t>
            </a:r>
            <a:r>
              <a:rPr lang="nl-NL" dirty="0" smtClean="0"/>
              <a:t>miljoen  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Scenario  5:  € 10,8 </a:t>
            </a:r>
            <a:r>
              <a:rPr lang="nl-NL" dirty="0" smtClean="0"/>
              <a:t>miljoen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Financiën</a:t>
            </a:r>
            <a:endParaRPr lang="nl-NL" alt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364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349500"/>
            <a:ext cx="3238500" cy="2159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74" y="2349500"/>
            <a:ext cx="3238500" cy="2159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26" y="2349500"/>
            <a:ext cx="3238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Vragen?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1" y="1904999"/>
            <a:ext cx="2564933" cy="39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prstClr val="white"/>
                </a:solidFill>
              </a:rPr>
              <a:t>      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03" y="4404255"/>
            <a:ext cx="2798389" cy="22049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68" y="1265887"/>
            <a:ext cx="3743498" cy="2621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58" y="1317127"/>
            <a:ext cx="3804336" cy="25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833459" y="-836512"/>
            <a:ext cx="10501806" cy="7937527"/>
            <a:chOff x="0" y="0"/>
            <a:chExt cx="6522635" cy="5434248"/>
          </a:xfrm>
        </p:grpSpPr>
        <p:sp>
          <p:nvSpPr>
            <p:cNvPr id="5" name="Ovaal 4"/>
            <p:cNvSpPr/>
            <p:nvPr/>
          </p:nvSpPr>
          <p:spPr>
            <a:xfrm rot="1077908">
              <a:off x="922880" y="837350"/>
              <a:ext cx="5599755" cy="31530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0"/>
                </a:spcAft>
              </a:pPr>
              <a:r>
                <a:rPr lang="nl-NL" sz="2400" b="1">
                  <a:solidFill>
                    <a:schemeClr val="accent6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           </a:t>
              </a:r>
              <a:r>
                <a:rPr lang="nl-NL" sz="2400" b="1">
                  <a:solidFill>
                    <a:schemeClr val="accent6">
                      <a:lumMod val="50000"/>
                    </a:schemeClr>
                  </a:solidFill>
                  <a:effectLst/>
                  <a:ea typeface="Calibri" charset="0"/>
                  <a:cs typeface="Times New Roman" charset="0"/>
                </a:rPr>
                <a:t>BUITENSPORTEN</a:t>
              </a:r>
              <a:endParaRPr lang="nl-NL" sz="2400">
                <a:solidFill>
                  <a:schemeClr val="accent6">
                    <a:lumMod val="50000"/>
                  </a:schemeClr>
                </a:solidFill>
                <a:effectLst/>
                <a:ea typeface="Calibri" charset="0"/>
                <a:cs typeface="Times New Roman" charset="0"/>
              </a:endParaRPr>
            </a:p>
          </p:txBody>
        </p:sp>
        <p:sp>
          <p:nvSpPr>
            <p:cNvPr id="6" name="Ovaal 5"/>
            <p:cNvSpPr/>
            <p:nvPr/>
          </p:nvSpPr>
          <p:spPr>
            <a:xfrm rot="20780803">
              <a:off x="2844681" y="3042029"/>
              <a:ext cx="2171206" cy="1432278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nl-NL" sz="1600">
                  <a:effectLst/>
                  <a:ea typeface="Calibri" charset="0"/>
                  <a:cs typeface="Times New Roman" charset="0"/>
                </a:rPr>
                <a:t>SOCIAAL MAATSCHAPPELIJKE VERBINDING</a:t>
              </a:r>
            </a:p>
          </p:txBody>
        </p:sp>
        <p:sp>
          <p:nvSpPr>
            <p:cNvPr id="7" name="Afgeronde rechthoek 6"/>
            <p:cNvSpPr/>
            <p:nvPr/>
          </p:nvSpPr>
          <p:spPr>
            <a:xfrm rot="21043138">
              <a:off x="1672460" y="1043539"/>
              <a:ext cx="1996382" cy="150103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nl-NL" sz="1600">
                  <a:solidFill>
                    <a:schemeClr val="tx2"/>
                  </a:solidFill>
                  <a:effectLst/>
                  <a:ea typeface="Calibri" charset="0"/>
                  <a:cs typeface="Times New Roman" charset="0"/>
                </a:rPr>
                <a:t>BEWEGINGSCENTRUM / </a:t>
              </a:r>
            </a:p>
            <a:p>
              <a:pPr algn="ctr">
                <a:spcAft>
                  <a:spcPts val="0"/>
                </a:spcAft>
              </a:pPr>
              <a:r>
                <a:rPr lang="nl-NL" sz="1600">
                  <a:solidFill>
                    <a:schemeClr val="tx2"/>
                  </a:solidFill>
                  <a:effectLst/>
                  <a:ea typeface="Calibri" charset="0"/>
                  <a:cs typeface="Times New Roman" charset="0"/>
                </a:rPr>
                <a:t>MULTISTUDIO</a:t>
              </a:r>
            </a:p>
          </p:txBody>
        </p:sp>
        <p:sp>
          <p:nvSpPr>
            <p:cNvPr id="8" name="Ovaal 7"/>
            <p:cNvSpPr/>
            <p:nvPr/>
          </p:nvSpPr>
          <p:spPr>
            <a:xfrm rot="1435986">
              <a:off x="1407735" y="3718211"/>
              <a:ext cx="2502575" cy="17160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nl-NL" sz="1800" b="1">
                  <a:effectLst/>
                  <a:ea typeface="Calibri" charset="0"/>
                  <a:cs typeface="Times New Roman" charset="0"/>
                </a:rPr>
                <a:t>COMPLEMENTAIR </a:t>
              </a:r>
            </a:p>
            <a:p>
              <a:pPr algn="ctr">
                <a:spcAft>
                  <a:spcPts val="0"/>
                </a:spcAft>
              </a:pPr>
              <a:r>
                <a:rPr lang="nl-NL" sz="1800" b="1">
                  <a:effectLst/>
                  <a:ea typeface="Calibri" charset="0"/>
                  <a:cs typeface="Times New Roman" charset="0"/>
                </a:rPr>
                <a:t>SOCIAAL</a:t>
              </a:r>
            </a:p>
            <a:p>
              <a:pPr algn="ctr">
                <a:spcAft>
                  <a:spcPts val="0"/>
                </a:spcAft>
              </a:pPr>
              <a:r>
                <a:rPr lang="nl-NL" sz="1800" b="1">
                  <a:effectLst/>
                  <a:ea typeface="Calibri" charset="0"/>
                  <a:cs typeface="Times New Roman" charset="0"/>
                </a:rPr>
                <a:t>ONDERNEMERSCHAP</a:t>
              </a:r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0" y="2093254"/>
              <a:ext cx="2148898" cy="200650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nl-NL" sz="2000" b="1">
                  <a:solidFill>
                    <a:schemeClr val="accent2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KINDCENTRUM</a:t>
              </a:r>
              <a:endParaRPr lang="nl-NL" sz="2000">
                <a:solidFill>
                  <a:schemeClr val="accent2">
                    <a:lumMod val="75000"/>
                  </a:schemeClr>
                </a:solidFill>
                <a:effectLst/>
                <a:ea typeface="Calibri" charset="0"/>
                <a:cs typeface="Times New Roman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charset="2"/>
                <a:buChar char=""/>
              </a:pPr>
              <a:r>
                <a:rPr lang="nl-NL" sz="2000">
                  <a:solidFill>
                    <a:schemeClr val="accent2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School</a:t>
              </a:r>
            </a:p>
            <a:p>
              <a:pPr marL="342900" lvl="0" indent="-342900">
                <a:spcAft>
                  <a:spcPts val="0"/>
                </a:spcAft>
                <a:buFont typeface="Symbol" charset="2"/>
                <a:buChar char=""/>
              </a:pPr>
              <a:r>
                <a:rPr lang="nl-NL" sz="2000">
                  <a:solidFill>
                    <a:schemeClr val="accent2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BSO</a:t>
              </a:r>
            </a:p>
            <a:p>
              <a:pPr marL="342900" lvl="0" indent="-342900">
                <a:spcAft>
                  <a:spcPts val="0"/>
                </a:spcAft>
                <a:buFont typeface="Symbol" charset="2"/>
                <a:buChar char=""/>
              </a:pPr>
              <a:r>
                <a:rPr lang="nl-NL" sz="2000">
                  <a:solidFill>
                    <a:schemeClr val="accent2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Bibliotheek</a:t>
              </a:r>
            </a:p>
            <a:p>
              <a:pPr marL="342900" lvl="0" indent="-342900">
                <a:spcAft>
                  <a:spcPts val="0"/>
                </a:spcAft>
                <a:buFont typeface="Symbol" charset="2"/>
                <a:buChar char=""/>
              </a:pPr>
              <a:r>
                <a:rPr lang="nl-NL" sz="2000">
                  <a:solidFill>
                    <a:schemeClr val="accent2">
                      <a:lumMod val="75000"/>
                    </a:schemeClr>
                  </a:solidFill>
                  <a:effectLst/>
                  <a:ea typeface="Calibri" charset="0"/>
                  <a:cs typeface="Times New Roman" charset="0"/>
                </a:rPr>
                <a:t>Peuterspeelzaal</a:t>
              </a:r>
            </a:p>
          </p:txBody>
        </p:sp>
        <p:sp>
          <p:nvSpPr>
            <p:cNvPr id="10" name="Hart 9"/>
            <p:cNvSpPr/>
            <p:nvPr/>
          </p:nvSpPr>
          <p:spPr>
            <a:xfrm>
              <a:off x="1313048" y="2068494"/>
              <a:ext cx="2546608" cy="2115370"/>
            </a:xfrm>
            <a:prstGeom prst="hea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nl-NL" sz="2400">
                  <a:solidFill>
                    <a:srgbClr val="C00000"/>
                  </a:solidFill>
                  <a:effectLst/>
                  <a:ea typeface="Calibri" charset="0"/>
                  <a:cs typeface="Times New Roman" charset="0"/>
                </a:rPr>
                <a:t>MULTIFUNCTIONELE </a:t>
              </a:r>
            </a:p>
            <a:p>
              <a:pPr algn="ctr">
                <a:spcAft>
                  <a:spcPts val="0"/>
                </a:spcAft>
              </a:pPr>
              <a:r>
                <a:rPr lang="nl-NL" sz="2400">
                  <a:solidFill>
                    <a:srgbClr val="C00000"/>
                  </a:solidFill>
                  <a:effectLst/>
                  <a:ea typeface="Calibri" charset="0"/>
                  <a:cs typeface="Times New Roman" charset="0"/>
                </a:rPr>
                <a:t>ACCOMMODATIE</a:t>
              </a:r>
            </a:p>
          </p:txBody>
        </p:sp>
        <p:sp>
          <p:nvSpPr>
            <p:cNvPr id="11" name="Pijl links 11"/>
            <p:cNvSpPr/>
            <p:nvPr/>
          </p:nvSpPr>
          <p:spPr>
            <a:xfrm rot="7668656">
              <a:off x="2522470" y="1074066"/>
              <a:ext cx="3080994" cy="932861"/>
            </a:xfrm>
            <a:prstGeom prst="rightArrow">
              <a:avLst>
                <a:gd name="adj1" fmla="val 48932"/>
                <a:gd name="adj2" fmla="val 99861"/>
              </a:avLst>
            </a:prstGeom>
            <a:solidFill>
              <a:srgbClr val="FF0000"/>
            </a:solidFill>
            <a:ln w="25400">
              <a:solidFill>
                <a:srgbClr val="C00000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nl-NL" sz="1800" b="1">
                  <a:solidFill>
                    <a:srgbClr val="FBE5D6"/>
                  </a:solidFill>
                  <a:effectLst/>
                  <a:ea typeface="Calibri" charset="0"/>
                  <a:cs typeface="Times New Roman" charset="0"/>
                </a:rPr>
                <a:t>PROFESSIONEEL </a:t>
              </a:r>
              <a:endParaRPr lang="nl-NL" sz="1800" b="1">
                <a:effectLst/>
                <a:ea typeface="Calibri" charset="0"/>
                <a:cs typeface="Times New Roman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NL" sz="1800" b="1">
                  <a:solidFill>
                    <a:srgbClr val="FBE5D6"/>
                  </a:solidFill>
                  <a:effectLst/>
                  <a:ea typeface="Calibri" charset="0"/>
                  <a:cs typeface="Times New Roman" charset="0"/>
                </a:rPr>
                <a:t>KANTINEBEHEER</a:t>
              </a:r>
              <a:endParaRPr lang="nl-NL" sz="1800" b="1">
                <a:effectLst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-2             Renovatie school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533650" y="1120377"/>
            <a:ext cx="6359611" cy="58536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42181" y="2846857"/>
            <a:ext cx="6051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Renovatie school (incl. tijdelijke huisvesting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Nieuwbouw gymzaal (238 m2)</a:t>
            </a:r>
            <a:endParaRPr lang="nl-NL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-1                </a:t>
            </a:r>
            <a:r>
              <a:rPr lang="nl-NL" altLang="nl-NL" b="1" dirty="0" err="1" smtClean="0">
                <a:solidFill>
                  <a:prstClr val="white"/>
                </a:solidFill>
              </a:rPr>
              <a:t>Kindcentrum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343150" y="1102573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51681" y="2784242"/>
            <a:ext cx="605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(1580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 0	   </a:t>
            </a:r>
            <a:r>
              <a:rPr lang="nl-NL" altLang="nl-NL" b="1" dirty="0" err="1" smtClean="0">
                <a:solidFill>
                  <a:prstClr val="white"/>
                </a:solidFill>
              </a:rPr>
              <a:t>Kindcentrum</a:t>
            </a:r>
            <a:r>
              <a:rPr lang="nl-NL" altLang="nl-NL" b="1" dirty="0" smtClean="0">
                <a:solidFill>
                  <a:prstClr val="white"/>
                </a:solidFill>
              </a:rPr>
              <a:t> + gymzaal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46931" y="2705065"/>
            <a:ext cx="6051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(1580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Gymzaal (238 m2)</a:t>
            </a:r>
          </a:p>
          <a:p>
            <a:endParaRPr lang="nl-NL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1	</a:t>
            </a:r>
            <a:r>
              <a:rPr lang="nl-NL" altLang="nl-NL" b="1" dirty="0" err="1" smtClean="0">
                <a:solidFill>
                  <a:prstClr val="white"/>
                </a:solidFill>
              </a:rPr>
              <a:t>Kindcentrum</a:t>
            </a:r>
            <a:r>
              <a:rPr lang="nl-NL" altLang="nl-NL" b="1" dirty="0" smtClean="0">
                <a:solidFill>
                  <a:prstClr val="white"/>
                </a:solidFill>
              </a:rPr>
              <a:t> + MFA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46931" y="2797398"/>
            <a:ext cx="6051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(1580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endParaRPr 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MFA (600 m2) &gt; sportzaal + 2 kleedruimtes</a:t>
            </a:r>
          </a:p>
        </p:txBody>
      </p:sp>
    </p:spTree>
    <p:extLst>
      <p:ext uri="{BB962C8B-B14F-4D97-AF65-F5344CB8AC3E}">
        <p14:creationId xmlns:p14="http://schemas.microsoft.com/office/powerpoint/2010/main" val="2373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" y="181447"/>
            <a:ext cx="11734800" cy="584775"/>
          </a:xfrm>
          <a:prstGeom prst="rect">
            <a:avLst/>
          </a:prstGeom>
          <a:gradFill rotWithShape="1">
            <a:gsLst>
              <a:gs pos="0">
                <a:srgbClr val="FF7F1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b="1" dirty="0" smtClean="0">
                <a:solidFill>
                  <a:prstClr val="white"/>
                </a:solidFill>
              </a:rPr>
              <a:t>Scenario 2	Open Club</a:t>
            </a:r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570" r="16968" b="6746"/>
          <a:stretch/>
        </p:blipFill>
        <p:spPr>
          <a:xfrm>
            <a:off x="2438400" y="1070918"/>
            <a:ext cx="6359611" cy="58536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71858" y="2574712"/>
            <a:ext cx="6092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Voetbalvelden (1 kunstgrasveld / 1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wetraveld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Kindcentrum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(1480 m2) &gt; school, </a:t>
            </a:r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bso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r>
              <a:rPr lang="nl-NL" sz="2400" b="1" dirty="0" err="1" smtClean="0">
                <a:solidFill>
                  <a:schemeClr val="bg1">
                    <a:lumMod val="95000"/>
                  </a:schemeClr>
                </a:solidFill>
              </a:rPr>
              <a:t>Psz</a:t>
            </a:r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MFA (750 m2) &gt; sportzaal + 6 kleedruimtes</a:t>
            </a:r>
          </a:p>
          <a:p>
            <a:r>
              <a:rPr lang="nl-NL" sz="2400" b="1" dirty="0" smtClean="0">
                <a:solidFill>
                  <a:schemeClr val="bg1">
                    <a:lumMod val="95000"/>
                  </a:schemeClr>
                </a:solidFill>
              </a:rPr>
              <a:t>         MFA (150 m2) &gt; horeca</a:t>
            </a:r>
          </a:p>
        </p:txBody>
      </p:sp>
    </p:spTree>
    <p:extLst>
      <p:ext uri="{BB962C8B-B14F-4D97-AF65-F5344CB8AC3E}">
        <p14:creationId xmlns:p14="http://schemas.microsoft.com/office/powerpoint/2010/main" val="10153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744</Words>
  <Application>Microsoft Macintosh PowerPoint</Application>
  <PresentationFormat>Breedbeeld</PresentationFormat>
  <Paragraphs>149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ICT-Services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Proemeren, Veronique van (Voerendaal)</dc:creator>
  <cp:lastModifiedBy>Jo Heusschen</cp:lastModifiedBy>
  <cp:revision>11</cp:revision>
  <dcterms:created xsi:type="dcterms:W3CDTF">2017-04-10T08:03:49Z</dcterms:created>
  <dcterms:modified xsi:type="dcterms:W3CDTF">2017-05-03T12:29:56Z</dcterms:modified>
</cp:coreProperties>
</file>